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sldIdLst>
    <p:sldId id="257" r:id="rId2"/>
    <p:sldId id="271" r:id="rId3"/>
    <p:sldId id="272" r:id="rId4"/>
    <p:sldId id="273" r:id="rId5"/>
    <p:sldId id="258" r:id="rId6"/>
    <p:sldId id="268" r:id="rId7"/>
    <p:sldId id="270" r:id="rId8"/>
    <p:sldId id="269" r:id="rId9"/>
    <p:sldId id="274" r:id="rId10"/>
    <p:sldId id="275" r:id="rId11"/>
    <p:sldId id="277" r:id="rId12"/>
    <p:sldId id="276" r:id="rId13"/>
    <p:sldId id="278" r:id="rId14"/>
    <p:sldId id="279" r:id="rId15"/>
    <p:sldId id="287" r:id="rId16"/>
    <p:sldId id="286" r:id="rId17"/>
    <p:sldId id="280" r:id="rId18"/>
    <p:sldId id="285" r:id="rId19"/>
    <p:sldId id="281" r:id="rId20"/>
    <p:sldId id="282" r:id="rId21"/>
    <p:sldId id="283" r:id="rId22"/>
    <p:sldId id="284" r:id="rId23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מקטע ברירת מחדל" id="{8B875577-DD7D-49FE-BF03-E49B71F78BFE}">
          <p14:sldIdLst>
            <p14:sldId id="257"/>
            <p14:sldId id="271"/>
            <p14:sldId id="272"/>
            <p14:sldId id="273"/>
            <p14:sldId id="258"/>
            <p14:sldId id="268"/>
            <p14:sldId id="270"/>
            <p14:sldId id="269"/>
            <p14:sldId id="274"/>
            <p14:sldId id="275"/>
            <p14:sldId id="277"/>
            <p14:sldId id="276"/>
            <p14:sldId id="278"/>
            <p14:sldId id="279"/>
            <p14:sldId id="287"/>
            <p14:sldId id="286"/>
            <p14:sldId id="280"/>
            <p14:sldId id="285"/>
            <p14:sldId id="281"/>
            <p14:sldId id="282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998" autoAdjust="0"/>
    <p:restoredTop sz="94660"/>
  </p:normalViewPr>
  <p:slideViewPr>
    <p:cSldViewPr snapToGrid="0">
      <p:cViewPr varScale="1">
        <p:scale>
          <a:sx n="67" d="100"/>
          <a:sy n="67" d="100"/>
        </p:scale>
        <p:origin x="680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F22819-D1F1-4923-96C0-A394F736B25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3744527-5406-458C-A6B6-0A0CACBCA52B}">
      <dgm:prSet phldrT="[טקסט]"/>
      <dgm:spPr/>
      <dgm:t>
        <a:bodyPr/>
        <a:lstStyle/>
        <a:p>
          <a:pPr rtl="1"/>
          <a:r>
            <a:rPr lang="he-IL" b="1" dirty="0">
              <a:latin typeface="David" panose="020E0502060401010101" pitchFamily="34" charset="-79"/>
              <a:cs typeface="David" panose="020E0502060401010101" pitchFamily="34" charset="-79"/>
            </a:rPr>
            <a:t>16.12 מציאת שיטה ראשונית יעילה</a:t>
          </a:r>
        </a:p>
      </dgm:t>
    </dgm:pt>
    <dgm:pt modelId="{4658AE8E-37E2-46C6-8F88-3E3FDFB494AD}" type="parTrans" cxnId="{39A80022-D0F8-446D-BF26-6F87A4E4E89C}">
      <dgm:prSet/>
      <dgm:spPr/>
      <dgm:t>
        <a:bodyPr/>
        <a:lstStyle/>
        <a:p>
          <a:pPr rtl="1"/>
          <a:endParaRPr lang="he-IL"/>
        </a:p>
      </dgm:t>
    </dgm:pt>
    <dgm:pt modelId="{FC9A8B64-2468-4A2A-A45D-6EB84B6330B9}" type="sibTrans" cxnId="{39A80022-D0F8-446D-BF26-6F87A4E4E89C}">
      <dgm:prSet/>
      <dgm:spPr/>
      <dgm:t>
        <a:bodyPr/>
        <a:lstStyle/>
        <a:p>
          <a:pPr rtl="1"/>
          <a:endParaRPr lang="he-IL"/>
        </a:p>
      </dgm:t>
    </dgm:pt>
    <dgm:pt modelId="{15885088-D368-40E6-99C1-1D4CC08455A7}">
      <dgm:prSet phldrT="[טקסט]"/>
      <dgm:spPr/>
      <dgm:t>
        <a:bodyPr/>
        <a:lstStyle/>
        <a:p>
          <a:pPr rtl="1"/>
          <a:r>
            <a:rPr lang="he-IL" b="1" dirty="0">
              <a:latin typeface="David" panose="020E0502060401010101" pitchFamily="34" charset="-79"/>
              <a:cs typeface="David" panose="020E0502060401010101" pitchFamily="34" charset="-79"/>
            </a:rPr>
            <a:t>17.12 הגשת סקירת ספרות</a:t>
          </a:r>
        </a:p>
      </dgm:t>
    </dgm:pt>
    <dgm:pt modelId="{50BA5F93-9FD2-4E67-8EA5-A1830313323B}" type="parTrans" cxnId="{888BA0A6-60B5-4A13-B84C-31ED75A31FC6}">
      <dgm:prSet/>
      <dgm:spPr/>
      <dgm:t>
        <a:bodyPr/>
        <a:lstStyle/>
        <a:p>
          <a:pPr rtl="1"/>
          <a:endParaRPr lang="he-IL"/>
        </a:p>
      </dgm:t>
    </dgm:pt>
    <dgm:pt modelId="{806D1EFA-9195-414A-8AD6-C0E5C82E1AE7}" type="sibTrans" cxnId="{888BA0A6-60B5-4A13-B84C-31ED75A31FC6}">
      <dgm:prSet/>
      <dgm:spPr/>
      <dgm:t>
        <a:bodyPr/>
        <a:lstStyle/>
        <a:p>
          <a:pPr rtl="1"/>
          <a:endParaRPr lang="he-IL"/>
        </a:p>
      </dgm:t>
    </dgm:pt>
    <dgm:pt modelId="{97C020DE-2F79-4907-8404-A04FBCD2D700}">
      <dgm:prSet phldrT="[טקסט]"/>
      <dgm:spPr/>
      <dgm:t>
        <a:bodyPr/>
        <a:lstStyle/>
        <a:p>
          <a:pPr rtl="1"/>
          <a:r>
            <a:rPr lang="he-IL" b="1" dirty="0">
              <a:latin typeface="David" panose="020E0502060401010101" pitchFamily="34" charset="-79"/>
              <a:cs typeface="David" panose="020E0502060401010101" pitchFamily="34" charset="-79"/>
            </a:rPr>
            <a:t>7.1 בניית אב טיפוס ראשוני</a:t>
          </a:r>
        </a:p>
      </dgm:t>
    </dgm:pt>
    <dgm:pt modelId="{D03392B7-F73E-4604-8400-8C0093C3FD26}" type="parTrans" cxnId="{20CF0BD7-8E40-41B5-99FA-507B2AC3A03E}">
      <dgm:prSet/>
      <dgm:spPr/>
      <dgm:t>
        <a:bodyPr/>
        <a:lstStyle/>
        <a:p>
          <a:pPr rtl="1"/>
          <a:endParaRPr lang="he-IL"/>
        </a:p>
      </dgm:t>
    </dgm:pt>
    <dgm:pt modelId="{CDBE3B2F-34B5-4CCB-8BD2-90755D4BFC51}" type="sibTrans" cxnId="{20CF0BD7-8E40-41B5-99FA-507B2AC3A03E}">
      <dgm:prSet/>
      <dgm:spPr/>
      <dgm:t>
        <a:bodyPr/>
        <a:lstStyle/>
        <a:p>
          <a:pPr rtl="1"/>
          <a:endParaRPr lang="he-IL"/>
        </a:p>
      </dgm:t>
    </dgm:pt>
    <dgm:pt modelId="{59650CE6-1258-4611-9668-AFB1AA4EDCB4}" type="pres">
      <dgm:prSet presAssocID="{CFF22819-D1F1-4923-96C0-A394F736B253}" presName="Name0" presStyleCnt="0">
        <dgm:presLayoutVars>
          <dgm:dir/>
          <dgm:animLvl val="lvl"/>
          <dgm:resizeHandles val="exact"/>
        </dgm:presLayoutVars>
      </dgm:prSet>
      <dgm:spPr/>
    </dgm:pt>
    <dgm:pt modelId="{C6C9D3FA-3FD2-4DEE-9907-58D9E2113086}" type="pres">
      <dgm:prSet presAssocID="{53744527-5406-458C-A6B6-0A0CACBCA52B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192713B-586C-4AC1-938A-4B2A8784AC15}" type="pres">
      <dgm:prSet presAssocID="{FC9A8B64-2468-4A2A-A45D-6EB84B6330B9}" presName="parTxOnlySpace" presStyleCnt="0"/>
      <dgm:spPr/>
    </dgm:pt>
    <dgm:pt modelId="{2BB34368-77FB-4908-9B66-CA9B59DC9F35}" type="pres">
      <dgm:prSet presAssocID="{15885088-D368-40E6-99C1-1D4CC08455A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2780989-25D1-4F8D-A668-2029313ECAE6}" type="pres">
      <dgm:prSet presAssocID="{806D1EFA-9195-414A-8AD6-C0E5C82E1AE7}" presName="parTxOnlySpace" presStyleCnt="0"/>
      <dgm:spPr/>
    </dgm:pt>
    <dgm:pt modelId="{44D2F258-0887-4703-A4A0-16FA44E32616}" type="pres">
      <dgm:prSet presAssocID="{97C020DE-2F79-4907-8404-A04FBCD2D70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BAD2C03-9744-4C50-BFAF-E97D9C25B740}" type="presOf" srcId="{15885088-D368-40E6-99C1-1D4CC08455A7}" destId="{2BB34368-77FB-4908-9B66-CA9B59DC9F35}" srcOrd="0" destOrd="0" presId="urn:microsoft.com/office/officeart/2005/8/layout/chevron1"/>
    <dgm:cxn modelId="{CEEE2516-0D90-4953-8677-6A9F6CD7C55A}" type="presOf" srcId="{97C020DE-2F79-4907-8404-A04FBCD2D700}" destId="{44D2F258-0887-4703-A4A0-16FA44E32616}" srcOrd="0" destOrd="0" presId="urn:microsoft.com/office/officeart/2005/8/layout/chevron1"/>
    <dgm:cxn modelId="{39A80022-D0F8-446D-BF26-6F87A4E4E89C}" srcId="{CFF22819-D1F1-4923-96C0-A394F736B253}" destId="{53744527-5406-458C-A6B6-0A0CACBCA52B}" srcOrd="0" destOrd="0" parTransId="{4658AE8E-37E2-46C6-8F88-3E3FDFB494AD}" sibTransId="{FC9A8B64-2468-4A2A-A45D-6EB84B6330B9}"/>
    <dgm:cxn modelId="{8C86D174-69B0-46CC-BF91-FC3EE9E772C5}" type="presOf" srcId="{53744527-5406-458C-A6B6-0A0CACBCA52B}" destId="{C6C9D3FA-3FD2-4DEE-9907-58D9E2113086}" srcOrd="0" destOrd="0" presId="urn:microsoft.com/office/officeart/2005/8/layout/chevron1"/>
    <dgm:cxn modelId="{1D88C576-289A-4100-AEBB-AB63E1CD9999}" type="presOf" srcId="{CFF22819-D1F1-4923-96C0-A394F736B253}" destId="{59650CE6-1258-4611-9668-AFB1AA4EDCB4}" srcOrd="0" destOrd="0" presId="urn:microsoft.com/office/officeart/2005/8/layout/chevron1"/>
    <dgm:cxn modelId="{888BA0A6-60B5-4A13-B84C-31ED75A31FC6}" srcId="{CFF22819-D1F1-4923-96C0-A394F736B253}" destId="{15885088-D368-40E6-99C1-1D4CC08455A7}" srcOrd="1" destOrd="0" parTransId="{50BA5F93-9FD2-4E67-8EA5-A1830313323B}" sibTransId="{806D1EFA-9195-414A-8AD6-C0E5C82E1AE7}"/>
    <dgm:cxn modelId="{20CF0BD7-8E40-41B5-99FA-507B2AC3A03E}" srcId="{CFF22819-D1F1-4923-96C0-A394F736B253}" destId="{97C020DE-2F79-4907-8404-A04FBCD2D700}" srcOrd="2" destOrd="0" parTransId="{D03392B7-F73E-4604-8400-8C0093C3FD26}" sibTransId="{CDBE3B2F-34B5-4CCB-8BD2-90755D4BFC51}"/>
    <dgm:cxn modelId="{EDB403B0-20C9-4702-889A-9BE5D0D060AC}" type="presParOf" srcId="{59650CE6-1258-4611-9668-AFB1AA4EDCB4}" destId="{C6C9D3FA-3FD2-4DEE-9907-58D9E2113086}" srcOrd="0" destOrd="0" presId="urn:microsoft.com/office/officeart/2005/8/layout/chevron1"/>
    <dgm:cxn modelId="{7BD46A89-5F9D-4021-94EF-0B2A7FB43242}" type="presParOf" srcId="{59650CE6-1258-4611-9668-AFB1AA4EDCB4}" destId="{3192713B-586C-4AC1-938A-4B2A8784AC15}" srcOrd="1" destOrd="0" presId="urn:microsoft.com/office/officeart/2005/8/layout/chevron1"/>
    <dgm:cxn modelId="{9BB48C0B-F313-4F78-8411-E3F2ED50BACB}" type="presParOf" srcId="{59650CE6-1258-4611-9668-AFB1AA4EDCB4}" destId="{2BB34368-77FB-4908-9B66-CA9B59DC9F35}" srcOrd="2" destOrd="0" presId="urn:microsoft.com/office/officeart/2005/8/layout/chevron1"/>
    <dgm:cxn modelId="{64FA5D5B-C50C-4C98-8DC0-A58DF486E8B6}" type="presParOf" srcId="{59650CE6-1258-4611-9668-AFB1AA4EDCB4}" destId="{92780989-25D1-4F8D-A668-2029313ECAE6}" srcOrd="3" destOrd="0" presId="urn:microsoft.com/office/officeart/2005/8/layout/chevron1"/>
    <dgm:cxn modelId="{812B8F45-9A1C-4C14-8F1F-0B8E0985F16E}" type="presParOf" srcId="{59650CE6-1258-4611-9668-AFB1AA4EDCB4}" destId="{44D2F258-0887-4703-A4A0-16FA44E3261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C9D3FA-3FD2-4DEE-9907-58D9E2113086}">
      <dsp:nvSpPr>
        <dsp:cNvPr id="0" name=""/>
        <dsp:cNvSpPr/>
      </dsp:nvSpPr>
      <dsp:spPr>
        <a:xfrm>
          <a:off x="3163" y="1265839"/>
          <a:ext cx="3854231" cy="15416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200" b="1" kern="1200" dirty="0">
              <a:latin typeface="David" panose="020E0502060401010101" pitchFamily="34" charset="-79"/>
              <a:cs typeface="David" panose="020E0502060401010101" pitchFamily="34" charset="-79"/>
            </a:rPr>
            <a:t>16.12 מציאת שיטה ראשונית יעילה</a:t>
          </a:r>
        </a:p>
      </dsp:txBody>
      <dsp:txXfrm>
        <a:off x="774009" y="1265839"/>
        <a:ext cx="2312539" cy="1541692"/>
      </dsp:txXfrm>
    </dsp:sp>
    <dsp:sp modelId="{2BB34368-77FB-4908-9B66-CA9B59DC9F35}">
      <dsp:nvSpPr>
        <dsp:cNvPr id="0" name=""/>
        <dsp:cNvSpPr/>
      </dsp:nvSpPr>
      <dsp:spPr>
        <a:xfrm>
          <a:off x="3471971" y="1265839"/>
          <a:ext cx="3854231" cy="15416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200" b="1" kern="1200" dirty="0">
              <a:latin typeface="David" panose="020E0502060401010101" pitchFamily="34" charset="-79"/>
              <a:cs typeface="David" panose="020E0502060401010101" pitchFamily="34" charset="-79"/>
            </a:rPr>
            <a:t>17.12 הגשת סקירת ספרות</a:t>
          </a:r>
        </a:p>
      </dsp:txBody>
      <dsp:txXfrm>
        <a:off x="4242817" y="1265839"/>
        <a:ext cx="2312539" cy="1541692"/>
      </dsp:txXfrm>
    </dsp:sp>
    <dsp:sp modelId="{44D2F258-0887-4703-A4A0-16FA44E32616}">
      <dsp:nvSpPr>
        <dsp:cNvPr id="0" name=""/>
        <dsp:cNvSpPr/>
      </dsp:nvSpPr>
      <dsp:spPr>
        <a:xfrm>
          <a:off x="6940780" y="1265839"/>
          <a:ext cx="3854231" cy="15416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200" b="1" kern="1200" dirty="0">
              <a:latin typeface="David" panose="020E0502060401010101" pitchFamily="34" charset="-79"/>
              <a:cs typeface="David" panose="020E0502060401010101" pitchFamily="34" charset="-79"/>
            </a:rPr>
            <a:t>7.1 בניית אב טיפוס ראשוני</a:t>
          </a:r>
        </a:p>
      </dsp:txBody>
      <dsp:txXfrm>
        <a:off x="7711626" y="1265839"/>
        <a:ext cx="2312539" cy="15416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939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80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77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11/11/2020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609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812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01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11/11/2020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844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11/11/2020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69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11/11/2020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192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095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64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11/11/2020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425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jpe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4FDA3E8-52F2-420F-B37F-28CC40F1C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6176" y="2702853"/>
            <a:ext cx="8378410" cy="3163864"/>
          </a:xfrm>
        </p:spPr>
        <p:txBody>
          <a:bodyPr>
            <a:normAutofit fontScale="90000"/>
          </a:bodyPr>
          <a:lstStyle/>
          <a:p>
            <a:pPr algn="r" rtl="1"/>
            <a:r>
              <a:rPr lang="he-IL" sz="52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שיפור איכות תמונות מקרוסקופיות בעזרת למידה עמוקה- </a:t>
            </a:r>
            <a:br>
              <a:rPr lang="he-IL" sz="52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en-US" sz="52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ZERO SHOT SUPER RESOLUTION</a:t>
            </a:r>
            <a:br>
              <a:rPr lang="en-US" sz="52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br>
              <a:rPr lang="he-IL" sz="52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he-IL" sz="40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מבצעים: דור אלקבץ, צליל </a:t>
            </a:r>
            <a:r>
              <a:rPr lang="he-IL" sz="4000" dirty="0" err="1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פוליאק</a:t>
            </a:r>
            <a:r>
              <a:rPr lang="he-IL" sz="40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, ליאור </a:t>
            </a:r>
            <a:r>
              <a:rPr lang="he-IL" sz="4000" dirty="0" err="1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ברוכוביץ</a:t>
            </a:r>
            <a:br>
              <a:rPr lang="he-IL" sz="40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he-IL" sz="40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מנחה: אסף </a:t>
            </a:r>
            <a:r>
              <a:rPr lang="he-IL" sz="4000" dirty="0" err="1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זריצקי</a:t>
            </a:r>
            <a:br>
              <a:rPr lang="he-IL" sz="40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he-IL" sz="40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התמחות: בינה מלאכותית</a:t>
            </a:r>
            <a:endParaRPr lang="he-IL" sz="5200" dirty="0">
              <a:solidFill>
                <a:srgbClr val="FFFFFF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36185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18" y="1386"/>
            <a:ext cx="12188932" cy="685661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4FDA3E8-52F2-420F-B37F-28CC40F1C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2101" y="339725"/>
            <a:ext cx="9064746" cy="1123315"/>
          </a:xfrm>
        </p:spPr>
        <p:txBody>
          <a:bodyPr anchor="t" anchorCtr="0">
            <a:noAutofit/>
          </a:bodyPr>
          <a:lstStyle/>
          <a:p>
            <a:pPr rtl="1"/>
            <a:r>
              <a:rPr lang="he-IL" u="sng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שלב 1</a:t>
            </a:r>
            <a:br>
              <a:rPr lang="he-IL" u="sng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br>
              <a:rPr lang="he-IL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he-IL" sz="72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בדיקת היתכנות ומציאת שיטה לשיפור תמונות מיקרוסקופיות בעזרת </a:t>
            </a:r>
            <a:r>
              <a:rPr lang="en-US" sz="72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ZSSR</a:t>
            </a:r>
            <a:endParaRPr lang="he-IL" dirty="0">
              <a:solidFill>
                <a:srgbClr val="FFFFFF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0491F9EA-DF8E-4EEE-80F3-E189D1512E93}"/>
              </a:ext>
            </a:extLst>
          </p:cNvPr>
          <p:cNvSpPr txBox="1"/>
          <p:nvPr/>
        </p:nvSpPr>
        <p:spPr>
          <a:xfrm>
            <a:off x="4019550" y="2686050"/>
            <a:ext cx="3962400" cy="1362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None/>
              <a:defRPr sz="4000" b="1">
                <a:solidFill>
                  <a:srgbClr val="FFFFFF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defRPr>
            </a:lvl1pPr>
          </a:lstStyle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9425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18" y="1386"/>
            <a:ext cx="12188932" cy="685661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4FDA3E8-52F2-420F-B37F-28CC40F1C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2101" y="339725"/>
            <a:ext cx="9064746" cy="1123315"/>
          </a:xfrm>
        </p:spPr>
        <p:txBody>
          <a:bodyPr anchor="t" anchorCtr="0">
            <a:noAutofit/>
          </a:bodyPr>
          <a:lstStyle/>
          <a:p>
            <a:pPr rtl="1"/>
            <a:r>
              <a:rPr lang="he-IL" u="sng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שלב 1</a:t>
            </a:r>
            <a:br>
              <a:rPr lang="he-IL" u="sng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br>
              <a:rPr lang="he-IL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endParaRPr lang="he-IL" dirty="0">
              <a:solidFill>
                <a:srgbClr val="FFFFFF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0491F9EA-DF8E-4EEE-80F3-E189D1512E93}"/>
              </a:ext>
            </a:extLst>
          </p:cNvPr>
          <p:cNvSpPr txBox="1"/>
          <p:nvPr/>
        </p:nvSpPr>
        <p:spPr>
          <a:xfrm>
            <a:off x="4019550" y="2686050"/>
            <a:ext cx="3962400" cy="1362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None/>
              <a:defRPr sz="4000" b="1">
                <a:solidFill>
                  <a:srgbClr val="FFFFFF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defRPr>
            </a:lvl1pPr>
          </a:lstStyle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F80CD325-F4C1-4658-A21B-CA323F5ADD1D}"/>
              </a:ext>
            </a:extLst>
          </p:cNvPr>
          <p:cNvSpPr txBox="1"/>
          <p:nvPr/>
        </p:nvSpPr>
        <p:spPr>
          <a:xfrm>
            <a:off x="4152900" y="1079182"/>
            <a:ext cx="7962902" cy="61626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None/>
              <a:defRPr sz="4000" b="1">
                <a:solidFill>
                  <a:srgbClr val="FFFFFF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defRPr>
            </a:lvl1pPr>
          </a:lstStyle>
          <a:p>
            <a:pPr marR="0" lvl="0" algn="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 ZSSR</a:t>
            </a:r>
            <a:r>
              <a:rPr lang="he-IL" dirty="0"/>
              <a:t>(</a:t>
            </a:r>
            <a:r>
              <a:rPr lang="en-US" dirty="0"/>
              <a:t>Zero Shot Super Resolution</a:t>
            </a:r>
            <a:r>
              <a:rPr lang="he-IL" dirty="0"/>
              <a:t>) הינו אלגוריתם ללמידה עמוקה לשיפור איכות של תמונות אשר פיתחה פרופסור מיכל איראני ממכון וייצמן.</a:t>
            </a:r>
          </a:p>
        </p:txBody>
      </p:sp>
    </p:spTree>
    <p:extLst>
      <p:ext uri="{BB962C8B-B14F-4D97-AF65-F5344CB8AC3E}">
        <p14:creationId xmlns:p14="http://schemas.microsoft.com/office/powerpoint/2010/main" val="341915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18" y="1386"/>
            <a:ext cx="12188932" cy="685661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4FDA3E8-52F2-420F-B37F-28CC40F1C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2101" y="339725"/>
            <a:ext cx="9064746" cy="1123315"/>
          </a:xfrm>
        </p:spPr>
        <p:txBody>
          <a:bodyPr anchor="t" anchorCtr="0">
            <a:noAutofit/>
          </a:bodyPr>
          <a:lstStyle/>
          <a:p>
            <a:pPr rtl="1"/>
            <a:r>
              <a:rPr lang="he-IL" u="sng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שלב 1</a:t>
            </a:r>
            <a:br>
              <a:rPr lang="he-IL" u="sng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br>
              <a:rPr lang="he-IL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endParaRPr lang="he-IL" dirty="0">
              <a:solidFill>
                <a:srgbClr val="FFFFFF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0491F9EA-DF8E-4EEE-80F3-E189D1512E93}"/>
              </a:ext>
            </a:extLst>
          </p:cNvPr>
          <p:cNvSpPr txBox="1"/>
          <p:nvPr/>
        </p:nvSpPr>
        <p:spPr>
          <a:xfrm>
            <a:off x="4019550" y="2686050"/>
            <a:ext cx="3962400" cy="1362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None/>
              <a:defRPr sz="4000" b="1">
                <a:solidFill>
                  <a:srgbClr val="FFFFFF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defRPr>
            </a:lvl1pPr>
          </a:lstStyle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F80CD325-F4C1-4658-A21B-CA323F5ADD1D}"/>
              </a:ext>
            </a:extLst>
          </p:cNvPr>
          <p:cNvSpPr txBox="1"/>
          <p:nvPr/>
        </p:nvSpPr>
        <p:spPr>
          <a:xfrm>
            <a:off x="4157606" y="1079182"/>
            <a:ext cx="7958195" cy="61626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None/>
              <a:defRPr sz="4000" b="1">
                <a:solidFill>
                  <a:srgbClr val="FFFFFF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defRPr>
            </a:lvl1pPr>
          </a:lstStyle>
          <a:p>
            <a:pPr marR="0" lvl="0" algn="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he-IL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דרך פעולתו של האלגוריתם ייחודית מכיוון והוא יוצר את סט האימון שלו על סמך תמונת המטרה ללא שימוש בסט אימון קודם. 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EB8FA61-6763-424F-B2FC-5F299A1AB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230" y="3060764"/>
            <a:ext cx="8029690" cy="3584444"/>
          </a:xfrm>
          <a:prstGeom prst="rect">
            <a:avLst/>
          </a:prstGeom>
        </p:spPr>
      </p:pic>
      <p:sp>
        <p:nvSpPr>
          <p:cNvPr id="6" name="בועת דיבור: מלבן 5">
            <a:extLst>
              <a:ext uri="{FF2B5EF4-FFF2-40B4-BE49-F238E27FC236}">
                <a16:creationId xmlns:a16="http://schemas.microsoft.com/office/drawing/2014/main" id="{02304453-783E-4C37-A135-EAB4A8C498B9}"/>
              </a:ext>
            </a:extLst>
          </p:cNvPr>
          <p:cNvSpPr/>
          <p:nvPr/>
        </p:nvSpPr>
        <p:spPr>
          <a:xfrm>
            <a:off x="1471556" y="1470656"/>
            <a:ext cx="2547986" cy="1582492"/>
          </a:xfrm>
          <a:prstGeom prst="wedgeRectCallout">
            <a:avLst>
              <a:gd name="adj1" fmla="val -2158"/>
              <a:gd name="adj2" fmla="val 1099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he-IL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חלוקת תמונת המקור לסט תמונות אשר נגזרו מתוך התמונה המקורית וזהות לה באיכותן </a:t>
            </a:r>
          </a:p>
        </p:txBody>
      </p:sp>
      <p:sp>
        <p:nvSpPr>
          <p:cNvPr id="9" name="בועת דיבור: מלבן 8">
            <a:extLst>
              <a:ext uri="{FF2B5EF4-FFF2-40B4-BE49-F238E27FC236}">
                <a16:creationId xmlns:a16="http://schemas.microsoft.com/office/drawing/2014/main" id="{0EB0A510-DADC-494A-86DB-DB08E61FF2C9}"/>
              </a:ext>
            </a:extLst>
          </p:cNvPr>
          <p:cNvSpPr/>
          <p:nvPr/>
        </p:nvSpPr>
        <p:spPr>
          <a:xfrm>
            <a:off x="1586505" y="5313617"/>
            <a:ext cx="2514600" cy="1323975"/>
          </a:xfrm>
          <a:prstGeom prst="wedgeRectCallout">
            <a:avLst>
              <a:gd name="adj1" fmla="val 65123"/>
              <a:gd name="adj2" fmla="val -885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he-IL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הורדת איכות התמונות החדשות שנוצרו ויצירת סט זוגות לאימון המודל.</a:t>
            </a:r>
          </a:p>
        </p:txBody>
      </p:sp>
      <p:sp>
        <p:nvSpPr>
          <p:cNvPr id="10" name="בועת דיבור: מלבן 9">
            <a:extLst>
              <a:ext uri="{FF2B5EF4-FFF2-40B4-BE49-F238E27FC236}">
                <a16:creationId xmlns:a16="http://schemas.microsoft.com/office/drawing/2014/main" id="{F577B416-ABB0-485B-9A94-272CF2255462}"/>
              </a:ext>
            </a:extLst>
          </p:cNvPr>
          <p:cNvSpPr/>
          <p:nvPr/>
        </p:nvSpPr>
        <p:spPr>
          <a:xfrm>
            <a:off x="10093923" y="2817305"/>
            <a:ext cx="1507528" cy="1554670"/>
          </a:xfrm>
          <a:prstGeom prst="wedgeRectCallout">
            <a:avLst>
              <a:gd name="adj1" fmla="val -242874"/>
              <a:gd name="adj2" fmla="val 597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he-IL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אימון המודל על סמך סט הזוגות שנוצר</a:t>
            </a:r>
          </a:p>
        </p:txBody>
      </p:sp>
      <p:sp>
        <p:nvSpPr>
          <p:cNvPr id="11" name="בועת דיבור: מלבן 10">
            <a:extLst>
              <a:ext uri="{FF2B5EF4-FFF2-40B4-BE49-F238E27FC236}">
                <a16:creationId xmlns:a16="http://schemas.microsoft.com/office/drawing/2014/main" id="{257DC3C2-C460-4104-ABE9-07BE192DFD6C}"/>
              </a:ext>
            </a:extLst>
          </p:cNvPr>
          <p:cNvSpPr/>
          <p:nvPr/>
        </p:nvSpPr>
        <p:spPr>
          <a:xfrm>
            <a:off x="10352368" y="5082922"/>
            <a:ext cx="1507528" cy="1554670"/>
          </a:xfrm>
          <a:prstGeom prst="wedgeRectCallout">
            <a:avLst>
              <a:gd name="adj1" fmla="val -259933"/>
              <a:gd name="adj2" fmla="val 174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he-IL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העברת התמונה המקורית במודל שנוצר ושיפור איכותה</a:t>
            </a:r>
          </a:p>
        </p:txBody>
      </p:sp>
    </p:spTree>
    <p:extLst>
      <p:ext uri="{BB962C8B-B14F-4D97-AF65-F5344CB8AC3E}">
        <p14:creationId xmlns:p14="http://schemas.microsoft.com/office/powerpoint/2010/main" val="142351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18" y="1386"/>
            <a:ext cx="12188932" cy="685661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4FDA3E8-52F2-420F-B37F-28CC40F1C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2101" y="339725"/>
            <a:ext cx="9064746" cy="1123315"/>
          </a:xfrm>
        </p:spPr>
        <p:txBody>
          <a:bodyPr anchor="t" anchorCtr="0">
            <a:noAutofit/>
          </a:bodyPr>
          <a:lstStyle/>
          <a:p>
            <a:pPr rtl="1"/>
            <a:r>
              <a:rPr lang="he-IL" u="sng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שלב 1</a:t>
            </a:r>
            <a:br>
              <a:rPr lang="he-IL" u="sng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br>
              <a:rPr lang="he-IL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endParaRPr lang="he-IL" dirty="0">
              <a:solidFill>
                <a:srgbClr val="FFFFFF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0491F9EA-DF8E-4EEE-80F3-E189D1512E93}"/>
              </a:ext>
            </a:extLst>
          </p:cNvPr>
          <p:cNvSpPr txBox="1"/>
          <p:nvPr/>
        </p:nvSpPr>
        <p:spPr>
          <a:xfrm>
            <a:off x="4019550" y="2686050"/>
            <a:ext cx="3962400" cy="1362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None/>
              <a:defRPr sz="4000" b="1">
                <a:solidFill>
                  <a:srgbClr val="FFFFFF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defRPr>
            </a:lvl1pPr>
          </a:lstStyle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F80CD325-F4C1-4658-A21B-CA323F5ADD1D}"/>
              </a:ext>
            </a:extLst>
          </p:cNvPr>
          <p:cNvSpPr txBox="1"/>
          <p:nvPr/>
        </p:nvSpPr>
        <p:spPr>
          <a:xfrm>
            <a:off x="695326" y="936307"/>
            <a:ext cx="11420476" cy="61626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None/>
              <a:defRPr sz="4000" b="1">
                <a:solidFill>
                  <a:srgbClr val="FFFFFF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defRPr>
            </a:lvl1pPr>
          </a:lstStyle>
          <a:p>
            <a:pPr marR="0" lvl="0" algn="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he-IL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על מנת להתאים את האלגוריתם לתמונות מיקרוסקופיות אנו נוריד את איכותן בעזרת אלגוריתם המדמה בצורה נאמנה רעשים של מיקרוסקופ (השייך למאמר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CARE</a:t>
            </a:r>
            <a:r>
              <a:rPr kumimoji="0" lang="he-IL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) במקום בדרך הורדת האיכות המקורית.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EB8FA61-6763-424F-B2FC-5F299A1AB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230" y="3060764"/>
            <a:ext cx="8029690" cy="3584444"/>
          </a:xfrm>
          <a:prstGeom prst="rect">
            <a:avLst/>
          </a:prstGeom>
        </p:spPr>
      </p:pic>
      <p:sp>
        <p:nvSpPr>
          <p:cNvPr id="8" name="חץ: ימינה 7">
            <a:extLst>
              <a:ext uri="{FF2B5EF4-FFF2-40B4-BE49-F238E27FC236}">
                <a16:creationId xmlns:a16="http://schemas.microsoft.com/office/drawing/2014/main" id="{3FECB5AC-0C26-4448-B934-D3C1B42555D2}"/>
              </a:ext>
            </a:extLst>
          </p:cNvPr>
          <p:cNvSpPr/>
          <p:nvPr/>
        </p:nvSpPr>
        <p:spPr>
          <a:xfrm>
            <a:off x="4086225" y="4167186"/>
            <a:ext cx="1171575" cy="6905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b="1" dirty="0">
                <a:latin typeface="David" panose="020E0502060401010101" pitchFamily="34" charset="-79"/>
                <a:cs typeface="David" panose="020E0502060401010101" pitchFamily="34" charset="-79"/>
              </a:rPr>
              <a:t>CARE</a:t>
            </a:r>
            <a:endParaRPr lang="he-IL" sz="2000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5983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18" y="1386"/>
            <a:ext cx="12188932" cy="685661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4FDA3E8-52F2-420F-B37F-28CC40F1C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2101" y="339725"/>
            <a:ext cx="9064746" cy="1123315"/>
          </a:xfrm>
        </p:spPr>
        <p:txBody>
          <a:bodyPr anchor="t" anchorCtr="0">
            <a:noAutofit/>
          </a:bodyPr>
          <a:lstStyle/>
          <a:p>
            <a:pPr rtl="1"/>
            <a:r>
              <a:rPr lang="he-IL" u="sng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שלב 1</a:t>
            </a:r>
            <a:br>
              <a:rPr lang="he-IL" u="sng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br>
              <a:rPr lang="he-IL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endParaRPr lang="he-IL" dirty="0">
              <a:solidFill>
                <a:srgbClr val="FFFFFF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0491F9EA-DF8E-4EEE-80F3-E189D1512E93}"/>
              </a:ext>
            </a:extLst>
          </p:cNvPr>
          <p:cNvSpPr txBox="1"/>
          <p:nvPr/>
        </p:nvSpPr>
        <p:spPr>
          <a:xfrm>
            <a:off x="4019550" y="2686050"/>
            <a:ext cx="3962400" cy="1362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None/>
              <a:defRPr sz="4000" b="1">
                <a:solidFill>
                  <a:srgbClr val="FFFFFF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defRPr>
            </a:lvl1pPr>
          </a:lstStyle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F80CD325-F4C1-4658-A21B-CA323F5ADD1D}"/>
              </a:ext>
            </a:extLst>
          </p:cNvPr>
          <p:cNvSpPr txBox="1"/>
          <p:nvPr/>
        </p:nvSpPr>
        <p:spPr>
          <a:xfrm>
            <a:off x="1657350" y="1079182"/>
            <a:ext cx="10458451" cy="61626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None/>
              <a:defRPr sz="4000" b="1">
                <a:solidFill>
                  <a:srgbClr val="FFFFFF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defRPr>
            </a:lvl1pPr>
          </a:lstStyle>
          <a:p>
            <a:pPr marR="0" lvl="0" algn="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he-IL" sz="3600" noProof="0" dirty="0"/>
              <a:t>בנוסף נבדוק על אילו תמונות האלגוריתם עובד בצורה המיטבית (לדוגמא, תמונות רועשות יותר או פחות או תמונות מגדלים שונים) ואילו פרמטרים האלגוריתם צריך לקבל על מנת להביא תוצאות טובות (לדוגמא </a:t>
            </a:r>
            <a:r>
              <a:rPr lang="en-US" sz="3600" noProof="0" dirty="0"/>
              <a:t>Learning Rate</a:t>
            </a:r>
            <a:r>
              <a:rPr lang="he-IL" sz="3600" noProof="0" dirty="0"/>
              <a:t>).</a:t>
            </a:r>
            <a:endParaRPr kumimoji="0" lang="he-IL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71585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18" y="1386"/>
            <a:ext cx="12188932" cy="685661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4FDA3E8-52F2-420F-B37F-28CC40F1C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7851" y="1216025"/>
            <a:ext cx="8493246" cy="1123315"/>
          </a:xfrm>
        </p:spPr>
        <p:txBody>
          <a:bodyPr anchor="t" anchorCtr="0">
            <a:normAutofit/>
          </a:bodyPr>
          <a:lstStyle/>
          <a:p>
            <a:pPr rtl="1"/>
            <a:r>
              <a:rPr lang="he-IL" sz="40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תוצאות ראשוניות</a:t>
            </a:r>
          </a:p>
        </p:txBody>
      </p:sp>
      <p:sp>
        <p:nvSpPr>
          <p:cNvPr id="6" name="חץ: ימינה 5">
            <a:extLst>
              <a:ext uri="{FF2B5EF4-FFF2-40B4-BE49-F238E27FC236}">
                <a16:creationId xmlns:a16="http://schemas.microsoft.com/office/drawing/2014/main" id="{29EC705D-9D1B-428E-A47B-39828C3BC584}"/>
              </a:ext>
            </a:extLst>
          </p:cNvPr>
          <p:cNvSpPr/>
          <p:nvPr/>
        </p:nvSpPr>
        <p:spPr>
          <a:xfrm>
            <a:off x="3543837" y="3744009"/>
            <a:ext cx="5028663" cy="13613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rPr>
              <a:t>SSIM= </a:t>
            </a:r>
            <a:r>
              <a:rPr lang="en-US" b="1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0.678                             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rPr>
              <a:t>SSIM</a:t>
            </a:r>
            <a:r>
              <a:rPr lang="en-US" b="1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= 0.795</a:t>
            </a:r>
            <a:endParaRPr kumimoji="0" lang="he-IL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vid" panose="020E0502060401010101" pitchFamily="34" charset="-79"/>
              <a:ea typeface="+mn-ea"/>
              <a:cs typeface="David" panose="020E0502060401010101" pitchFamily="34" charset="-79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0491F9EA-DF8E-4EEE-80F3-E189D1512E93}"/>
              </a:ext>
            </a:extLst>
          </p:cNvPr>
          <p:cNvSpPr txBox="1"/>
          <p:nvPr/>
        </p:nvSpPr>
        <p:spPr>
          <a:xfrm>
            <a:off x="4019550" y="2686050"/>
            <a:ext cx="3962400" cy="1362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None/>
              <a:defRPr sz="4000" b="1">
                <a:solidFill>
                  <a:srgbClr val="FFFFFF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defRPr>
            </a:lvl1pPr>
          </a:lstStyle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427DF00D-2F2A-4194-9024-473C32117CF5}"/>
              </a:ext>
            </a:extLst>
          </p:cNvPr>
          <p:cNvSpPr txBox="1"/>
          <p:nvPr/>
        </p:nvSpPr>
        <p:spPr>
          <a:xfrm>
            <a:off x="3667125" y="4105275"/>
            <a:ext cx="4257675" cy="707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None/>
              <a:defRPr sz="4000" b="1">
                <a:solidFill>
                  <a:srgbClr val="FFFFFF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defRPr>
            </a:lvl1pPr>
          </a:lstStyle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  <p:sp>
        <p:nvSpPr>
          <p:cNvPr id="12" name="כותרת 1">
            <a:extLst>
              <a:ext uri="{FF2B5EF4-FFF2-40B4-BE49-F238E27FC236}">
                <a16:creationId xmlns:a16="http://schemas.microsoft.com/office/drawing/2014/main" id="{4561D8EA-D507-4CDF-A27C-2111C610CBD6}"/>
              </a:ext>
            </a:extLst>
          </p:cNvPr>
          <p:cNvSpPr txBox="1">
            <a:spLocks/>
          </p:cNvSpPr>
          <p:nvPr/>
        </p:nvSpPr>
        <p:spPr>
          <a:xfrm>
            <a:off x="1562101" y="339725"/>
            <a:ext cx="9064746" cy="112331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1"/>
            <a:r>
              <a:rPr lang="he-IL" u="sng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שלב 1</a:t>
            </a:r>
            <a:br>
              <a:rPr lang="he-IL" u="sng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br>
              <a:rPr lang="he-IL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endParaRPr lang="he-IL" dirty="0">
              <a:solidFill>
                <a:srgbClr val="FFFFFF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6E32D1B5-32D1-47FD-B191-1631B9F84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56" y="2615781"/>
            <a:ext cx="3358006" cy="3358006"/>
          </a:xfrm>
          <a:prstGeom prst="rect">
            <a:avLst/>
          </a:prstGeom>
        </p:spPr>
      </p:pic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E1BC7921-20E4-481D-B336-FABFEFF8DD1E}"/>
              </a:ext>
            </a:extLst>
          </p:cNvPr>
          <p:cNvSpPr txBox="1"/>
          <p:nvPr/>
        </p:nvSpPr>
        <p:spPr>
          <a:xfrm>
            <a:off x="3295650" y="1941640"/>
            <a:ext cx="5114926" cy="15707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None/>
              <a:defRPr sz="4000" b="1">
                <a:solidFill>
                  <a:srgbClr val="FFFFFF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defRPr>
            </a:lvl1pPr>
          </a:lstStyle>
          <a:p>
            <a:pPr algn="r"/>
            <a:r>
              <a:rPr lang="en-US" sz="2400" dirty="0">
                <a:solidFill>
                  <a:schemeClr val="bg1"/>
                </a:solidFill>
              </a:rPr>
              <a:t>SSIM</a:t>
            </a:r>
            <a:r>
              <a:rPr lang="he-IL" sz="2400" dirty="0">
                <a:solidFill>
                  <a:schemeClr val="bg1"/>
                </a:solidFill>
              </a:rPr>
              <a:t> הינו מדד דמיון של תמונות (אם </a:t>
            </a:r>
            <a:r>
              <a:rPr lang="en-US" sz="2400" dirty="0">
                <a:solidFill>
                  <a:schemeClr val="bg1"/>
                </a:solidFill>
              </a:rPr>
              <a:t>SSIM</a:t>
            </a:r>
            <a:r>
              <a:rPr lang="he-IL" sz="2400" dirty="0">
                <a:solidFill>
                  <a:schemeClr val="bg1"/>
                </a:solidFill>
              </a:rPr>
              <a:t> שווה ל-1 התמונות דומות בצורה מושלמת). </a:t>
            </a: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05224FF8-F73A-405F-9E51-4842B4ABA638}"/>
              </a:ext>
            </a:extLst>
          </p:cNvPr>
          <p:cNvSpPr txBox="1"/>
          <p:nvPr/>
        </p:nvSpPr>
        <p:spPr>
          <a:xfrm>
            <a:off x="3305174" y="4537620"/>
            <a:ext cx="5114926" cy="15707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>
              <a:lnSpc>
                <a:spcPct val="100000"/>
              </a:lnSpc>
              <a:spcBef>
                <a:spcPct val="0"/>
              </a:spcBef>
              <a:buNone/>
              <a:defRPr sz="4000" b="1">
                <a:solidFill>
                  <a:srgbClr val="FFFFFF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defRPr>
            </a:lvl1pPr>
          </a:lstStyle>
          <a:p>
            <a:pPr algn="r"/>
            <a:r>
              <a:rPr lang="he-IL" sz="2400" dirty="0">
                <a:solidFill>
                  <a:schemeClr val="bg1"/>
                </a:solidFill>
              </a:rPr>
              <a:t>על מנת לבחון את ביצועי השיטה אנו מורידים את איכות התמונה באמצעות סימולטור שמדמה מיקרוסקופ והשוואה לתמונה המקורית לפני ואחרי שיפורה באמצעות </a:t>
            </a:r>
            <a:r>
              <a:rPr lang="en-US" sz="2400" dirty="0">
                <a:solidFill>
                  <a:schemeClr val="bg1"/>
                </a:solidFill>
              </a:rPr>
              <a:t>ZSSR</a:t>
            </a:r>
            <a:endParaRPr lang="he-IL" sz="2400" dirty="0">
              <a:solidFill>
                <a:schemeClr val="bg1"/>
              </a:solidFill>
            </a:endParaRPr>
          </a:p>
        </p:txBody>
      </p:sp>
      <p:pic>
        <p:nvPicPr>
          <p:cNvPr id="16" name="תמונה 15">
            <a:extLst>
              <a:ext uri="{FF2B5EF4-FFF2-40B4-BE49-F238E27FC236}">
                <a16:creationId xmlns:a16="http://schemas.microsoft.com/office/drawing/2014/main" id="{74FAEEBA-99B1-4D5C-B10B-BBAA63FEC9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5543" y="2521229"/>
            <a:ext cx="340995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1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18" y="1386"/>
            <a:ext cx="12188932" cy="685661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4FDA3E8-52F2-420F-B37F-28CC40F1C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7851" y="339725"/>
            <a:ext cx="8493246" cy="1123315"/>
          </a:xfrm>
        </p:spPr>
        <p:txBody>
          <a:bodyPr anchor="t" anchorCtr="0">
            <a:normAutofit/>
          </a:bodyPr>
          <a:lstStyle/>
          <a:p>
            <a:pPr rtl="1"/>
            <a:r>
              <a:rPr lang="en-US" sz="40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DATA</a:t>
            </a:r>
            <a:endParaRPr lang="he-IL" sz="4000" dirty="0">
              <a:solidFill>
                <a:srgbClr val="FFFFFF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0491F9EA-DF8E-4EEE-80F3-E189D1512E93}"/>
              </a:ext>
            </a:extLst>
          </p:cNvPr>
          <p:cNvSpPr txBox="1"/>
          <p:nvPr/>
        </p:nvSpPr>
        <p:spPr>
          <a:xfrm>
            <a:off x="4019550" y="2686050"/>
            <a:ext cx="3962400" cy="1362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None/>
              <a:defRPr sz="4000" b="1">
                <a:solidFill>
                  <a:srgbClr val="FFFFFF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defRPr>
            </a:lvl1pPr>
          </a:lstStyle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427DF00D-2F2A-4194-9024-473C32117CF5}"/>
              </a:ext>
            </a:extLst>
          </p:cNvPr>
          <p:cNvSpPr txBox="1"/>
          <p:nvPr/>
        </p:nvSpPr>
        <p:spPr>
          <a:xfrm>
            <a:off x="3667125" y="4105275"/>
            <a:ext cx="4257675" cy="707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None/>
              <a:defRPr sz="4000" b="1">
                <a:solidFill>
                  <a:srgbClr val="FFFFFF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defRPr>
            </a:lvl1pPr>
          </a:lstStyle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  <p:graphicFrame>
        <p:nvGraphicFramePr>
          <p:cNvPr id="4" name="טבלה 4">
            <a:extLst>
              <a:ext uri="{FF2B5EF4-FFF2-40B4-BE49-F238E27FC236}">
                <a16:creationId xmlns:a16="http://schemas.microsoft.com/office/drawing/2014/main" id="{E83DB452-0AC1-4D18-8B74-9B91511BC534}"/>
              </a:ext>
            </a:extLst>
          </p:cNvPr>
          <p:cNvGraphicFramePr>
            <a:graphicFrameLocks noGrp="1"/>
          </p:cNvGraphicFramePr>
          <p:nvPr/>
        </p:nvGraphicFramePr>
        <p:xfrm>
          <a:off x="622172" y="1397635"/>
          <a:ext cx="5522470" cy="512064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761235">
                  <a:extLst>
                    <a:ext uri="{9D8B030D-6E8A-4147-A177-3AD203B41FA5}">
                      <a16:colId xmlns:a16="http://schemas.microsoft.com/office/drawing/2014/main" val="2423132354"/>
                    </a:ext>
                  </a:extLst>
                </a:gridCol>
                <a:gridCol w="2761235">
                  <a:extLst>
                    <a:ext uri="{9D8B030D-6E8A-4147-A177-3AD203B41FA5}">
                      <a16:colId xmlns:a16="http://schemas.microsoft.com/office/drawing/2014/main" val="315438169"/>
                    </a:ext>
                  </a:extLst>
                </a:gridCol>
              </a:tblGrid>
              <a:tr h="1280160">
                <a:tc>
                  <a:txBody>
                    <a:bodyPr/>
                    <a:lstStyle/>
                    <a:p>
                      <a:pPr algn="ctr" rtl="1"/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13.2 GB</a:t>
                      </a:r>
                      <a:endParaRPr lang="he-IL" sz="2800" b="1" dirty="0">
                        <a:solidFill>
                          <a:schemeClr val="bg1"/>
                        </a:solidFill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772708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algn="ctr" rtl="1"/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4.7 GB</a:t>
                      </a:r>
                      <a:endParaRPr lang="he-IL" sz="2800" b="1" dirty="0">
                        <a:solidFill>
                          <a:schemeClr val="bg1"/>
                        </a:solidFill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290560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algn="ctr" rtl="1"/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4.5 GB</a:t>
                      </a:r>
                      <a:endParaRPr lang="he-IL" sz="2800" b="1" dirty="0">
                        <a:solidFill>
                          <a:schemeClr val="bg1"/>
                        </a:solidFill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7913138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algn="ctr" rtl="1"/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3.3 GB</a:t>
                      </a:r>
                      <a:endParaRPr lang="he-IL" sz="2800" b="1" dirty="0">
                        <a:solidFill>
                          <a:schemeClr val="bg1"/>
                        </a:solidFill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818866"/>
                  </a:ext>
                </a:extLst>
              </a:tr>
            </a:tbl>
          </a:graphicData>
        </a:graphic>
      </p:graphicFrame>
      <p:sp>
        <p:nvSpPr>
          <p:cNvPr id="10" name="AutoShape 2">
            <a:extLst>
              <a:ext uri="{FF2B5EF4-FFF2-40B4-BE49-F238E27FC236}">
                <a16:creationId xmlns:a16="http://schemas.microsoft.com/office/drawing/2014/main" id="{7F9BA6E9-DF1A-4DCD-B3AE-4A7ED075B4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aphicFrame>
        <p:nvGraphicFramePr>
          <p:cNvPr id="11" name="טבלה 4">
            <a:extLst>
              <a:ext uri="{FF2B5EF4-FFF2-40B4-BE49-F238E27FC236}">
                <a16:creationId xmlns:a16="http://schemas.microsoft.com/office/drawing/2014/main" id="{E71BC89A-E7C6-4461-97E9-7231B213BAFA}"/>
              </a:ext>
            </a:extLst>
          </p:cNvPr>
          <p:cNvGraphicFramePr>
            <a:graphicFrameLocks noGrp="1"/>
          </p:cNvGraphicFramePr>
          <p:nvPr/>
        </p:nvGraphicFramePr>
        <p:xfrm>
          <a:off x="6353682" y="1397635"/>
          <a:ext cx="5522470" cy="512064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761235">
                  <a:extLst>
                    <a:ext uri="{9D8B030D-6E8A-4147-A177-3AD203B41FA5}">
                      <a16:colId xmlns:a16="http://schemas.microsoft.com/office/drawing/2014/main" val="2423132354"/>
                    </a:ext>
                  </a:extLst>
                </a:gridCol>
                <a:gridCol w="2761235">
                  <a:extLst>
                    <a:ext uri="{9D8B030D-6E8A-4147-A177-3AD203B41FA5}">
                      <a16:colId xmlns:a16="http://schemas.microsoft.com/office/drawing/2014/main" val="315438169"/>
                    </a:ext>
                  </a:extLst>
                </a:gridCol>
              </a:tblGrid>
              <a:tr h="1280160">
                <a:tc>
                  <a:txBody>
                    <a:bodyPr/>
                    <a:lstStyle/>
                    <a:p>
                      <a:pPr algn="ctr" rtl="1"/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5.1 GB</a:t>
                      </a:r>
                      <a:endParaRPr lang="he-IL" sz="2800" b="1" dirty="0">
                        <a:solidFill>
                          <a:schemeClr val="bg1"/>
                        </a:solidFill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772708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algn="ctr" rtl="1"/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889 MB</a:t>
                      </a:r>
                      <a:endParaRPr lang="he-IL" sz="2800" b="1" dirty="0">
                        <a:solidFill>
                          <a:schemeClr val="bg1"/>
                        </a:solidFill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290560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algn="ctr" rtl="1"/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1.2 GB</a:t>
                      </a:r>
                      <a:endParaRPr lang="he-IL" sz="2800" b="1" dirty="0">
                        <a:solidFill>
                          <a:schemeClr val="bg1"/>
                        </a:solidFill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7913138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algn="ctr" rtl="1"/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546 MB</a:t>
                      </a:r>
                      <a:endParaRPr lang="he-IL" sz="2800" b="1" dirty="0">
                        <a:solidFill>
                          <a:schemeClr val="bg1"/>
                        </a:solidFill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818866"/>
                  </a:ext>
                </a:extLst>
              </a:tr>
            </a:tbl>
          </a:graphicData>
        </a:graphic>
      </p:graphicFrame>
      <p:sp>
        <p:nvSpPr>
          <p:cNvPr id="12" name="AutoShape 2">
            <a:extLst>
              <a:ext uri="{FF2B5EF4-FFF2-40B4-BE49-F238E27FC236}">
                <a16:creationId xmlns:a16="http://schemas.microsoft.com/office/drawing/2014/main" id="{E64F8405-B006-4262-AA91-0EF1C48280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67511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86F39422-8A70-4421-B065-7B2AF04F2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592" y="1421523"/>
            <a:ext cx="2182368" cy="1242150"/>
          </a:xfrm>
          <a:prstGeom prst="rect">
            <a:avLst/>
          </a:prstGeom>
        </p:spPr>
      </p:pic>
      <p:pic>
        <p:nvPicPr>
          <p:cNvPr id="18" name="תמונה 17">
            <a:extLst>
              <a:ext uri="{FF2B5EF4-FFF2-40B4-BE49-F238E27FC236}">
                <a16:creationId xmlns:a16="http://schemas.microsoft.com/office/drawing/2014/main" id="{38C429F7-418E-4FD0-B1FC-7F3818C06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8928" y="2693987"/>
            <a:ext cx="1377696" cy="1246370"/>
          </a:xfrm>
          <a:prstGeom prst="rect">
            <a:avLst/>
          </a:prstGeom>
        </p:spPr>
      </p:pic>
      <p:pic>
        <p:nvPicPr>
          <p:cNvPr id="24" name="תמונה 23">
            <a:extLst>
              <a:ext uri="{FF2B5EF4-FFF2-40B4-BE49-F238E27FC236}">
                <a16:creationId xmlns:a16="http://schemas.microsoft.com/office/drawing/2014/main" id="{0D08F4FE-9476-42E7-977A-02874DF1E3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319" y="3984122"/>
            <a:ext cx="1630914" cy="1213704"/>
          </a:xfrm>
          <a:prstGeom prst="rect">
            <a:avLst/>
          </a:prstGeom>
        </p:spPr>
      </p:pic>
      <p:pic>
        <p:nvPicPr>
          <p:cNvPr id="26" name="תמונה 25">
            <a:extLst>
              <a:ext uri="{FF2B5EF4-FFF2-40B4-BE49-F238E27FC236}">
                <a16:creationId xmlns:a16="http://schemas.microsoft.com/office/drawing/2014/main" id="{86510FF6-1FAC-42D3-8EA4-5CFB58A2CF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9507" y="5263659"/>
            <a:ext cx="1227184" cy="1227184"/>
          </a:xfrm>
          <a:prstGeom prst="rect">
            <a:avLst/>
          </a:prstGeom>
        </p:spPr>
      </p:pic>
      <p:pic>
        <p:nvPicPr>
          <p:cNvPr id="28" name="תמונה 27">
            <a:extLst>
              <a:ext uri="{FF2B5EF4-FFF2-40B4-BE49-F238E27FC236}">
                <a16:creationId xmlns:a16="http://schemas.microsoft.com/office/drawing/2014/main" id="{DED188EE-8AE8-4974-A650-F505BDFA84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4070" y="1555875"/>
            <a:ext cx="2622356" cy="1009122"/>
          </a:xfrm>
          <a:prstGeom prst="rect">
            <a:avLst/>
          </a:prstGeom>
        </p:spPr>
      </p:pic>
      <p:pic>
        <p:nvPicPr>
          <p:cNvPr id="30" name="תמונה 29">
            <a:extLst>
              <a:ext uri="{FF2B5EF4-FFF2-40B4-BE49-F238E27FC236}">
                <a16:creationId xmlns:a16="http://schemas.microsoft.com/office/drawing/2014/main" id="{D1F6921A-8F2C-44FF-80A6-B9ED0F1A32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4070" y="2833376"/>
            <a:ext cx="2666778" cy="1067422"/>
          </a:xfrm>
          <a:prstGeom prst="rect">
            <a:avLst/>
          </a:prstGeom>
        </p:spPr>
      </p:pic>
      <p:pic>
        <p:nvPicPr>
          <p:cNvPr id="1024" name="תמונה 1023">
            <a:extLst>
              <a:ext uri="{FF2B5EF4-FFF2-40B4-BE49-F238E27FC236}">
                <a16:creationId xmlns:a16="http://schemas.microsoft.com/office/drawing/2014/main" id="{08324AD5-3F98-40A2-B8AF-BEDC38ED2E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79104" y="3996030"/>
            <a:ext cx="2272288" cy="1189888"/>
          </a:xfrm>
          <a:prstGeom prst="rect">
            <a:avLst/>
          </a:prstGeom>
        </p:spPr>
      </p:pic>
      <p:pic>
        <p:nvPicPr>
          <p:cNvPr id="1026" name="תמונה 1025">
            <a:extLst>
              <a:ext uri="{FF2B5EF4-FFF2-40B4-BE49-F238E27FC236}">
                <a16:creationId xmlns:a16="http://schemas.microsoft.com/office/drawing/2014/main" id="{12D98802-0750-4F2E-8201-BDB289039F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22942" y="5297608"/>
            <a:ext cx="2429034" cy="117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34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18" y="1386"/>
            <a:ext cx="12188932" cy="685661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4FDA3E8-52F2-420F-B37F-28CC40F1C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2101" y="339725"/>
            <a:ext cx="9064746" cy="1123315"/>
          </a:xfrm>
        </p:spPr>
        <p:txBody>
          <a:bodyPr anchor="t" anchorCtr="0">
            <a:noAutofit/>
          </a:bodyPr>
          <a:lstStyle/>
          <a:p>
            <a:pPr rtl="1"/>
            <a:r>
              <a:rPr lang="he-IL" u="sng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שלב 2</a:t>
            </a:r>
            <a:br>
              <a:rPr lang="he-IL" u="sng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br>
              <a:rPr lang="he-IL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he-IL" sz="66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יצירת "</a:t>
            </a:r>
            <a:r>
              <a:rPr lang="en-US" sz="66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Plugin</a:t>
            </a:r>
            <a:r>
              <a:rPr lang="he-IL" sz="66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" שיאפשר לשפר תמונות מיקרוסקופיות עבור ביולוגים </a:t>
            </a:r>
            <a:endParaRPr lang="he-IL" dirty="0">
              <a:solidFill>
                <a:srgbClr val="FFFFFF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0491F9EA-DF8E-4EEE-80F3-E189D1512E93}"/>
              </a:ext>
            </a:extLst>
          </p:cNvPr>
          <p:cNvSpPr txBox="1"/>
          <p:nvPr/>
        </p:nvSpPr>
        <p:spPr>
          <a:xfrm>
            <a:off x="4019550" y="2686050"/>
            <a:ext cx="3962400" cy="1362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None/>
              <a:defRPr sz="4000" b="1">
                <a:solidFill>
                  <a:srgbClr val="FFFFFF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defRPr>
            </a:lvl1pPr>
          </a:lstStyle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10294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18" y="1386"/>
            <a:ext cx="12188932" cy="685661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4FDA3E8-52F2-420F-B37F-28CC40F1C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2101" y="339725"/>
            <a:ext cx="9064746" cy="1123315"/>
          </a:xfrm>
        </p:spPr>
        <p:txBody>
          <a:bodyPr anchor="t" anchorCtr="0">
            <a:noAutofit/>
          </a:bodyPr>
          <a:lstStyle/>
          <a:p>
            <a:pPr rtl="1"/>
            <a:r>
              <a:rPr lang="he-IL" u="sng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שלב 2</a:t>
            </a:r>
            <a:br>
              <a:rPr lang="he-IL" u="sng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br>
              <a:rPr lang="he-IL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endParaRPr lang="he-IL" dirty="0">
              <a:solidFill>
                <a:srgbClr val="FFFFFF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0491F9EA-DF8E-4EEE-80F3-E189D1512E93}"/>
              </a:ext>
            </a:extLst>
          </p:cNvPr>
          <p:cNvSpPr txBox="1"/>
          <p:nvPr/>
        </p:nvSpPr>
        <p:spPr>
          <a:xfrm>
            <a:off x="4019550" y="2686050"/>
            <a:ext cx="3962400" cy="1362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None/>
              <a:defRPr sz="4000" b="1">
                <a:solidFill>
                  <a:srgbClr val="FFFFFF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defRPr>
            </a:lvl1pPr>
          </a:lstStyle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F80CD325-F4C1-4658-A21B-CA323F5ADD1D}"/>
              </a:ext>
            </a:extLst>
          </p:cNvPr>
          <p:cNvSpPr txBox="1"/>
          <p:nvPr/>
        </p:nvSpPr>
        <p:spPr>
          <a:xfrm>
            <a:off x="1657350" y="1079182"/>
            <a:ext cx="10458451" cy="61626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None/>
              <a:defRPr sz="4000" b="1">
                <a:solidFill>
                  <a:srgbClr val="FFFFFF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defRPr>
            </a:lvl1pPr>
          </a:lstStyle>
          <a:p>
            <a:pPr marR="0" lvl="0" algn="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he-IL" sz="3600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במידה ונראה כי מצאנו שיטה אשר מניבה תוצאות טובות, נפתח לביו</a:t>
            </a:r>
            <a:r>
              <a:rPr lang="he-IL" sz="3600" dirty="0"/>
              <a:t>לוגים כלי לשיפור תמונות בעזרת </a:t>
            </a:r>
            <a:r>
              <a:rPr lang="en-US" sz="3600" dirty="0"/>
              <a:t>Plugin</a:t>
            </a:r>
            <a:r>
              <a:rPr lang="he-IL" sz="3600" dirty="0"/>
              <a:t> לפלטפורמה פיג'י (חבילה לעיבוד תמונות).</a:t>
            </a:r>
            <a:endParaRPr kumimoji="0" lang="he-IL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3596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4FDA3E8-52F2-420F-B37F-28CC40F1C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9131" y="1846385"/>
            <a:ext cx="7530685" cy="3163864"/>
          </a:xfrm>
        </p:spPr>
        <p:txBody>
          <a:bodyPr anchor="ctr" anchorCtr="0">
            <a:normAutofit fontScale="90000"/>
          </a:bodyPr>
          <a:lstStyle/>
          <a:p>
            <a:pPr rtl="1"/>
            <a:r>
              <a:rPr lang="he-IL" sz="115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אתגרים וסיכונים</a:t>
            </a:r>
          </a:p>
        </p:txBody>
      </p:sp>
    </p:spTree>
    <p:extLst>
      <p:ext uri="{BB962C8B-B14F-4D97-AF65-F5344CB8AC3E}">
        <p14:creationId xmlns:p14="http://schemas.microsoft.com/office/powerpoint/2010/main" val="3412630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4FDA3E8-52F2-420F-B37F-28CC40F1C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9131" y="1846385"/>
            <a:ext cx="7530685" cy="3163864"/>
          </a:xfrm>
        </p:spPr>
        <p:txBody>
          <a:bodyPr anchor="ctr" anchorCtr="0">
            <a:normAutofit fontScale="90000"/>
          </a:bodyPr>
          <a:lstStyle/>
          <a:p>
            <a:pPr rtl="1"/>
            <a:r>
              <a:rPr lang="he-IL" sz="115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הבעיה המחקרית</a:t>
            </a:r>
          </a:p>
        </p:txBody>
      </p:sp>
    </p:spTree>
    <p:extLst>
      <p:ext uri="{BB962C8B-B14F-4D97-AF65-F5344CB8AC3E}">
        <p14:creationId xmlns:p14="http://schemas.microsoft.com/office/powerpoint/2010/main" val="3161290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34AC5FC7-67B6-48AE-B47F-40ED051B4AF4}"/>
              </a:ext>
            </a:extLst>
          </p:cNvPr>
          <p:cNvSpPr txBox="1"/>
          <p:nvPr/>
        </p:nvSpPr>
        <p:spPr>
          <a:xfrm>
            <a:off x="3076575" y="581024"/>
            <a:ext cx="8353425" cy="40957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None/>
              <a:defRPr sz="4000" b="1">
                <a:solidFill>
                  <a:srgbClr val="FFFFFF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defRPr>
            </a:lvl1pPr>
          </a:lstStyle>
          <a:p>
            <a:pPr marR="0" lvl="0" algn="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he-IL" sz="3200" dirty="0"/>
              <a:t>הסיכונים הם:</a:t>
            </a:r>
          </a:p>
          <a:p>
            <a:pPr marR="0" lvl="0" algn="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he-IL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  <a:p>
            <a:pPr marL="457200" marR="0" lvl="0" indent="-457200" algn="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e-IL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למרות כל השיטות שנבדוק ושינויי הפרמטרים, אין שיטה שבה האלגוריתם מתאים לשיפור תמונות מיקרוסקופיות. </a:t>
            </a:r>
          </a:p>
          <a:p>
            <a:pPr marL="457200" marR="0" lvl="0" indent="-457200" algn="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e-IL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"דומיין" מצומצם. לא נעשו ניסיונות רבים לשפר תמונות במרחב הביולוגי.</a:t>
            </a:r>
          </a:p>
          <a:p>
            <a:pPr marL="457200" marR="0" lvl="0" indent="-457200" algn="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he-IL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48569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4FDA3E8-52F2-420F-B37F-28CC40F1C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9131" y="1846385"/>
            <a:ext cx="7530685" cy="3163864"/>
          </a:xfrm>
        </p:spPr>
        <p:txBody>
          <a:bodyPr anchor="ctr" anchorCtr="0">
            <a:normAutofit/>
          </a:bodyPr>
          <a:lstStyle/>
          <a:p>
            <a:pPr rtl="1"/>
            <a:r>
              <a:rPr lang="he-IL" sz="115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לוח זמנים</a:t>
            </a:r>
          </a:p>
        </p:txBody>
      </p:sp>
    </p:spTree>
    <p:extLst>
      <p:ext uri="{BB962C8B-B14F-4D97-AF65-F5344CB8AC3E}">
        <p14:creationId xmlns:p14="http://schemas.microsoft.com/office/powerpoint/2010/main" val="3782188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aphicFrame>
        <p:nvGraphicFramePr>
          <p:cNvPr id="5" name="דיאגרמה 4">
            <a:extLst>
              <a:ext uri="{FF2B5EF4-FFF2-40B4-BE49-F238E27FC236}">
                <a16:creationId xmlns:a16="http://schemas.microsoft.com/office/drawing/2014/main" id="{9362C4E0-4F7E-4F05-940E-AEBCE956F0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6482452"/>
              </p:ext>
            </p:extLst>
          </p:nvPr>
        </p:nvGraphicFramePr>
        <p:xfrm>
          <a:off x="695386" y="1391631"/>
          <a:ext cx="10798175" cy="4073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84695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34AC5FC7-67B6-48AE-B47F-40ED051B4AF4}"/>
              </a:ext>
            </a:extLst>
          </p:cNvPr>
          <p:cNvSpPr txBox="1"/>
          <p:nvPr/>
        </p:nvSpPr>
        <p:spPr>
          <a:xfrm>
            <a:off x="4243331" y="161924"/>
            <a:ext cx="7958195" cy="61626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None/>
              <a:defRPr sz="4000" b="1">
                <a:solidFill>
                  <a:srgbClr val="FFFFFF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defRPr>
            </a:lvl1pPr>
          </a:lstStyle>
          <a:p>
            <a:pPr marR="0" lvl="0" algn="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he-IL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איכות תמונה מיקרוסקופית הינה "טרייד אוף" בין מספר </a:t>
            </a:r>
            <a:r>
              <a:rPr kumimoji="0" lang="he-IL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פאקטורים</a:t>
            </a:r>
            <a:r>
              <a:rPr kumimoji="0" lang="he-IL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.</a:t>
            </a:r>
          </a:p>
          <a:p>
            <a:pPr marR="0" lvl="0" algn="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he-IL" sz="4400" dirty="0"/>
              <a:t>ביולוג בעל מיקרוסקופ ממוצע לא יכול "להנות מכל העולמות", עליו להתחשב ב"בריאות" הדגימה על חשבון איכות התמונה.</a:t>
            </a:r>
          </a:p>
          <a:p>
            <a:pPr marR="0" lvl="0" algn="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he-IL" sz="4400" dirty="0"/>
              <a:t>  </a:t>
            </a:r>
          </a:p>
          <a:p>
            <a:pPr marR="0" lvl="0" algn="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he-IL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תמורות אלו </a:t>
            </a:r>
            <a:r>
              <a:rPr lang="he-IL" sz="4400" dirty="0"/>
              <a:t>פוגעות באיכות המחקר.</a:t>
            </a:r>
            <a:endParaRPr kumimoji="0" lang="he-IL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46F85611-381C-48B0-83F4-B517F7112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4" y="2386012"/>
            <a:ext cx="4527808" cy="340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93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34AC5FC7-67B6-48AE-B47F-40ED051B4AF4}"/>
              </a:ext>
            </a:extLst>
          </p:cNvPr>
          <p:cNvSpPr txBox="1"/>
          <p:nvPr/>
        </p:nvSpPr>
        <p:spPr>
          <a:xfrm>
            <a:off x="4052831" y="161924"/>
            <a:ext cx="7958195" cy="44481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None/>
              <a:defRPr sz="4000" b="1">
                <a:solidFill>
                  <a:srgbClr val="FFFFFF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defRPr>
            </a:lvl1pPr>
          </a:lstStyle>
          <a:p>
            <a:pPr marR="0" lvl="0" algn="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he-IL" sz="4400" dirty="0"/>
              <a:t>על מנת לצמצם תמורות אלו ננסה לבצע שיפור תמונה בצורה חישובית!!</a:t>
            </a:r>
            <a:endParaRPr kumimoji="0" lang="he-IL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F172C2A5-07F4-495F-9294-0841F1CE6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4993" y="1990725"/>
            <a:ext cx="7522014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52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4FDA3E8-52F2-420F-B37F-28CC40F1C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9131" y="1846385"/>
            <a:ext cx="7530685" cy="3163864"/>
          </a:xfrm>
        </p:spPr>
        <p:txBody>
          <a:bodyPr anchor="ctr" anchorCtr="0">
            <a:normAutofit/>
          </a:bodyPr>
          <a:lstStyle/>
          <a:p>
            <a:pPr rtl="1"/>
            <a:r>
              <a:rPr lang="he-IL" sz="115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הלקוח</a:t>
            </a:r>
          </a:p>
        </p:txBody>
      </p:sp>
    </p:spTree>
    <p:extLst>
      <p:ext uri="{BB962C8B-B14F-4D97-AF65-F5344CB8AC3E}">
        <p14:creationId xmlns:p14="http://schemas.microsoft.com/office/powerpoint/2010/main" val="657597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34AC5FC7-67B6-48AE-B47F-40ED051B4AF4}"/>
              </a:ext>
            </a:extLst>
          </p:cNvPr>
          <p:cNvSpPr txBox="1"/>
          <p:nvPr/>
        </p:nvSpPr>
        <p:spPr>
          <a:xfrm>
            <a:off x="1343026" y="161924"/>
            <a:ext cx="10668000" cy="40957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None/>
              <a:defRPr sz="4000" b="1">
                <a:solidFill>
                  <a:srgbClr val="FFFFFF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defRPr>
            </a:lvl1pPr>
          </a:lstStyle>
          <a:p>
            <a:pPr marR="0" lvl="0" algn="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he-IL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הלקוחות שלנו הינם ביולוגים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 </a:t>
            </a:r>
            <a:r>
              <a:rPr kumimoji="0" lang="he-IL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אשר להם יש צורך לשפר את איכות התמונות המקרוסקופיות שברשותם לשם מחקר, בדיקות ועוד.</a:t>
            </a: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A0B30050-02B7-430B-B2A3-69A9610E4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051" y="3514726"/>
            <a:ext cx="2457448" cy="2457448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58C965B2-4152-4E28-9117-4C3BE5C6C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8302" y="3473577"/>
            <a:ext cx="2558798" cy="2558798"/>
          </a:xfrm>
          <a:prstGeom prst="rect">
            <a:avLst/>
          </a:prstGeom>
        </p:spPr>
      </p:pic>
      <p:sp>
        <p:nvSpPr>
          <p:cNvPr id="5" name="חץ: ימינה 4">
            <a:extLst>
              <a:ext uri="{FF2B5EF4-FFF2-40B4-BE49-F238E27FC236}">
                <a16:creationId xmlns:a16="http://schemas.microsoft.com/office/drawing/2014/main" id="{A0EB832B-5C52-4B2A-A21D-85DE168CD043}"/>
              </a:ext>
            </a:extLst>
          </p:cNvPr>
          <p:cNvSpPr/>
          <p:nvPr/>
        </p:nvSpPr>
        <p:spPr>
          <a:xfrm>
            <a:off x="4391025" y="4343400"/>
            <a:ext cx="4029075" cy="8286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70616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4FDA3E8-52F2-420F-B37F-28CC40F1C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9131" y="1846385"/>
            <a:ext cx="7530685" cy="3163864"/>
          </a:xfrm>
        </p:spPr>
        <p:txBody>
          <a:bodyPr anchor="ctr" anchorCtr="0">
            <a:normAutofit/>
          </a:bodyPr>
          <a:lstStyle/>
          <a:p>
            <a:pPr rtl="1"/>
            <a:r>
              <a:rPr lang="he-IL" sz="115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המטרה</a:t>
            </a:r>
          </a:p>
        </p:txBody>
      </p:sp>
    </p:spTree>
    <p:extLst>
      <p:ext uri="{BB962C8B-B14F-4D97-AF65-F5344CB8AC3E}">
        <p14:creationId xmlns:p14="http://schemas.microsoft.com/office/powerpoint/2010/main" val="2908008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34AC5FC7-67B6-48AE-B47F-40ED051B4AF4}"/>
              </a:ext>
            </a:extLst>
          </p:cNvPr>
          <p:cNvSpPr txBox="1"/>
          <p:nvPr/>
        </p:nvSpPr>
        <p:spPr>
          <a:xfrm>
            <a:off x="1343026" y="161924"/>
            <a:ext cx="10668000" cy="60007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2500" lnSpcReduction="10000"/>
          </a:bodyPr>
          <a:lstStyle>
            <a:lvl1pPr algn="ctr">
              <a:lnSpc>
                <a:spcPct val="100000"/>
              </a:lnSpc>
              <a:spcBef>
                <a:spcPct val="0"/>
              </a:spcBef>
              <a:buNone/>
              <a:defRPr sz="4000" b="1">
                <a:solidFill>
                  <a:srgbClr val="FFFFFF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defRPr>
            </a:lvl1pPr>
          </a:lstStyle>
          <a:p>
            <a:pPr marR="0" lvl="0" algn="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he-IL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מטרת הפרויקט הינה:</a:t>
            </a:r>
          </a:p>
          <a:p>
            <a:pPr marR="0" lvl="0" algn="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he-IL" sz="4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  <a:p>
            <a:pPr marL="685800" marR="0" lvl="0" indent="-685800" algn="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e-IL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לבצע בדיקת היתכנות של יעילות אלגוריתם 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ZSSR</a:t>
            </a:r>
            <a:r>
              <a:rPr kumimoji="0" lang="he-IL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 (אלגוריתם שיפור תמונות ע"י למידה עמוקה) בשיפור תמונות מיקרוסקופיות.</a:t>
            </a:r>
          </a:p>
          <a:p>
            <a:pPr marR="0" lvl="0" algn="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he-IL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 </a:t>
            </a:r>
          </a:p>
          <a:p>
            <a:pPr marL="685800" marR="0" lvl="0" indent="-685800" algn="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e-IL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פיתוח כלי יעיל עבור ביולוגים שבעזרתו יוכלו לשפר את התמונות שברשותם בצורה ממוחשבת.</a:t>
            </a:r>
          </a:p>
        </p:txBody>
      </p:sp>
    </p:spTree>
    <p:extLst>
      <p:ext uri="{BB962C8B-B14F-4D97-AF65-F5344CB8AC3E}">
        <p14:creationId xmlns:p14="http://schemas.microsoft.com/office/powerpoint/2010/main" val="1223799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4FDA3E8-52F2-420F-B37F-28CC40F1C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9131" y="1846385"/>
            <a:ext cx="7530685" cy="3163864"/>
          </a:xfrm>
        </p:spPr>
        <p:txBody>
          <a:bodyPr anchor="ctr" anchorCtr="0">
            <a:normAutofit fontScale="90000"/>
          </a:bodyPr>
          <a:lstStyle/>
          <a:p>
            <a:pPr rtl="1"/>
            <a:r>
              <a:rPr lang="he-IL" sz="115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מחקר </a:t>
            </a:r>
            <a:r>
              <a:rPr lang="he-IL" sz="11500" dirty="0" err="1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ופיתרון</a:t>
            </a:r>
            <a:endParaRPr lang="he-IL" sz="11500" dirty="0">
              <a:solidFill>
                <a:srgbClr val="FFFFFF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37649123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AnalogousFromDarkSeedLeftStep">
      <a:dk1>
        <a:srgbClr val="000000"/>
      </a:dk1>
      <a:lt1>
        <a:srgbClr val="FFFFFF"/>
      </a:lt1>
      <a:dk2>
        <a:srgbClr val="181A32"/>
      </a:dk2>
      <a:lt2>
        <a:srgbClr val="F0F3F3"/>
      </a:lt2>
      <a:accent1>
        <a:srgbClr val="C54F4B"/>
      </a:accent1>
      <a:accent2>
        <a:srgbClr val="B33967"/>
      </a:accent2>
      <a:accent3>
        <a:srgbClr val="C54BAC"/>
      </a:accent3>
      <a:accent4>
        <a:srgbClr val="9939B3"/>
      </a:accent4>
      <a:accent5>
        <a:srgbClr val="784BC5"/>
      </a:accent5>
      <a:accent6>
        <a:srgbClr val="3D42B5"/>
      </a:accent6>
      <a:hlink>
        <a:srgbClr val="843FBF"/>
      </a:hlink>
      <a:folHlink>
        <a:srgbClr val="7F7F7F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</TotalTime>
  <Words>492</Words>
  <Application>Microsoft Office PowerPoint</Application>
  <PresentationFormat>מסך רחב</PresentationFormat>
  <Paragraphs>56</Paragraphs>
  <Slides>22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22</vt:i4>
      </vt:variant>
    </vt:vector>
  </HeadingPairs>
  <TitlesOfParts>
    <vt:vector size="27" baseType="lpstr">
      <vt:lpstr>Arial</vt:lpstr>
      <vt:lpstr>Avenir Next LT Pro</vt:lpstr>
      <vt:lpstr>AvenirNext LT Pro Medium</vt:lpstr>
      <vt:lpstr>David</vt:lpstr>
      <vt:lpstr>BlockprintVTI</vt:lpstr>
      <vt:lpstr>שיפור איכות תמונות מקרוסקופיות בעזרת למידה עמוקה-  ZERO SHOT SUPER RESOLUTION  מבצעים: דור אלקבץ, צליל פוליאק, ליאור ברוכוביץ מנחה: אסף זריצקי התמחות: בינה מלאכותית</vt:lpstr>
      <vt:lpstr>הבעיה המחקרית</vt:lpstr>
      <vt:lpstr>מצגת של PowerPoint‏</vt:lpstr>
      <vt:lpstr>מצגת של PowerPoint‏</vt:lpstr>
      <vt:lpstr>הלקוח</vt:lpstr>
      <vt:lpstr>מצגת של PowerPoint‏</vt:lpstr>
      <vt:lpstr>המטרה</vt:lpstr>
      <vt:lpstr>מצגת של PowerPoint‏</vt:lpstr>
      <vt:lpstr>מחקר ופיתרון</vt:lpstr>
      <vt:lpstr>שלב 1  בדיקת היתכנות ומציאת שיטה לשיפור תמונות מיקרוסקופיות בעזרת ZSSR</vt:lpstr>
      <vt:lpstr>שלב 1  </vt:lpstr>
      <vt:lpstr>שלב 1  </vt:lpstr>
      <vt:lpstr>שלב 1  </vt:lpstr>
      <vt:lpstr>שלב 1  </vt:lpstr>
      <vt:lpstr>תוצאות ראשוניות</vt:lpstr>
      <vt:lpstr>DATA</vt:lpstr>
      <vt:lpstr>שלב 2  יצירת "Plugin" שיאפשר לשפר תמונות מיקרוסקופיות עבור ביולוגים </vt:lpstr>
      <vt:lpstr>שלב 2  </vt:lpstr>
      <vt:lpstr>אתגרים וסיכונים</vt:lpstr>
      <vt:lpstr>מצגת של PowerPoint‏</vt:lpstr>
      <vt:lpstr>לוח זמנים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שיפור איכות תמונות מקרוסקופיות בעזרת למידה עמוקה-  ZERO SHOT SUPER RESOLUTION</dc:title>
  <dc:creator>dor elkabetz</dc:creator>
  <cp:lastModifiedBy>dor elkabetz</cp:lastModifiedBy>
  <cp:revision>55</cp:revision>
  <dcterms:created xsi:type="dcterms:W3CDTF">2020-11-09T11:14:51Z</dcterms:created>
  <dcterms:modified xsi:type="dcterms:W3CDTF">2020-11-11T21:15:30Z</dcterms:modified>
</cp:coreProperties>
</file>